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7848B6-0406-424C-A073-A8408D42E345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E46D965-D27D-45EE-8326-138FB8DFAB3B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O" dirty="0" smtClean="0"/>
              <a:t>NFPA 704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908720"/>
            <a:ext cx="7772400" cy="5446840"/>
          </a:xfrm>
        </p:spPr>
        <p:txBody>
          <a:bodyPr/>
          <a:lstStyle/>
          <a:p>
            <a:pPr>
              <a:buNone/>
            </a:pPr>
            <a:r>
              <a:rPr lang="es-CO" dirty="0" smtClean="0"/>
              <a:t>Las cuatro divisiones tienen colores asociados con un significado. El azul hace referencia a los riesgos para la </a:t>
            </a:r>
            <a:r>
              <a:rPr lang="es-CO" dirty="0" smtClean="0"/>
              <a:t>salud, </a:t>
            </a:r>
            <a:r>
              <a:rPr lang="es-CO" dirty="0" smtClean="0"/>
              <a:t>el rojo indica el peligro de </a:t>
            </a:r>
            <a:r>
              <a:rPr lang="es-CO" dirty="0" smtClean="0"/>
              <a:t>inflamabilidad </a:t>
            </a:r>
            <a:r>
              <a:rPr lang="es-CO" dirty="0" smtClean="0"/>
              <a:t> y el amarillo los riesgos por </a:t>
            </a:r>
            <a:r>
              <a:rPr lang="es-CO" dirty="0" smtClean="0"/>
              <a:t> la reactividad</a:t>
            </a:r>
          </a:p>
          <a:p>
            <a:pPr>
              <a:buNone/>
            </a:pPr>
            <a:r>
              <a:rPr lang="es-CO" dirty="0" smtClean="0"/>
              <a:t>El significado de cada uno es:</a:t>
            </a:r>
          </a:p>
          <a:p>
            <a:pPr>
              <a:buNone/>
            </a:pPr>
            <a:r>
              <a:rPr lang="es-CO" dirty="0" smtClean="0"/>
              <a:t>El color azul se refiere a la salud se le asigna un numero de 0 (sin peligro) a 4 peligro máximo</a:t>
            </a:r>
          </a:p>
          <a:p>
            <a:pPr>
              <a:buNone/>
            </a:pPr>
            <a:r>
              <a:rPr lang="es-CO" dirty="0" smtClean="0"/>
              <a:t>El numero 4 se refiere 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 fontScale="92500" lnSpcReduction="20000"/>
          </a:bodyPr>
          <a:lstStyle/>
          <a:p>
            <a:r>
              <a:rPr lang="es-CO" dirty="0" smtClean="0"/>
              <a:t> Sustancias que, con una muy </a:t>
            </a:r>
            <a:r>
              <a:rPr lang="es-CO" dirty="0" smtClean="0"/>
              <a:t>corta exposición</a:t>
            </a:r>
            <a:r>
              <a:rPr lang="es-CO" dirty="0" smtClean="0"/>
              <a:t>, pueden causar la muerte o un daño </a:t>
            </a:r>
            <a:r>
              <a:rPr lang="es-CO" dirty="0" smtClean="0"/>
              <a:t>permanente, </a:t>
            </a:r>
            <a:r>
              <a:rPr lang="es-CO" dirty="0" smtClean="0"/>
              <a:t> Por ejemplo, el cianuro de </a:t>
            </a:r>
            <a:r>
              <a:rPr lang="es-CO" dirty="0" smtClean="0"/>
              <a:t>hidrógeno que  </a:t>
            </a:r>
            <a:r>
              <a:rPr lang="es-CO" dirty="0" smtClean="0"/>
              <a:t>es un líquido incoloro, muy venenoso y altamente volátil, que hierve a los 26 °C. Tiene un ligero olor a </a:t>
            </a:r>
            <a:r>
              <a:rPr lang="es-CO" dirty="0" smtClean="0"/>
              <a:t>almendras</a:t>
            </a:r>
          </a:p>
          <a:p>
            <a:pPr>
              <a:buNone/>
            </a:pPr>
            <a:r>
              <a:rPr lang="es-CO" dirty="0" smtClean="0"/>
              <a:t>    amargas</a:t>
            </a:r>
          </a:p>
          <a:p>
            <a:pPr>
              <a:buNone/>
            </a:pPr>
            <a:r>
              <a:rPr lang="es-CO" b="1" dirty="0" smtClean="0"/>
              <a:t>3.</a:t>
            </a:r>
            <a:r>
              <a:rPr lang="es-CO" dirty="0" smtClean="0"/>
              <a:t>   Materiales que bajo corta exposición pueden causar daños temporales o </a:t>
            </a:r>
            <a:r>
              <a:rPr lang="es-CO" dirty="0" smtClean="0"/>
              <a:t>permanentes</a:t>
            </a:r>
          </a:p>
          <a:p>
            <a:pPr>
              <a:buNone/>
            </a:pPr>
            <a:r>
              <a:rPr lang="es-CO" dirty="0" smtClean="0"/>
              <a:t>    como el </a:t>
            </a:r>
            <a:r>
              <a:rPr lang="es-CO" dirty="0" smtClean="0"/>
              <a:t>hidróxido </a:t>
            </a:r>
          </a:p>
          <a:p>
            <a:pPr>
              <a:buNone/>
            </a:pPr>
            <a:r>
              <a:rPr lang="es-CO" b="1" dirty="0" smtClean="0"/>
              <a:t>2.</a:t>
            </a:r>
            <a:r>
              <a:rPr lang="es-CO" dirty="0" smtClean="0"/>
              <a:t>   Materiales bajo cuya exposición intensa o continua puede sufrirse incapacidad temporal o posibles daños </a:t>
            </a:r>
            <a:r>
              <a:rPr lang="es-CO" dirty="0" smtClean="0"/>
              <a:t>permanentes </a:t>
            </a:r>
            <a:r>
              <a:rPr lang="es-CO" dirty="0" smtClean="0"/>
              <a:t> como el </a:t>
            </a:r>
            <a:r>
              <a:rPr lang="es-CO" dirty="0" smtClean="0"/>
              <a:t>cloroformo que puede</a:t>
            </a:r>
            <a:r>
              <a:rPr lang="es-CO" dirty="0" smtClean="0"/>
              <a:t> obtenerse por cloración como derivado del metano o del alcohol </a:t>
            </a:r>
            <a:r>
              <a:rPr lang="es-CO" dirty="0" smtClean="0"/>
              <a:t>etílico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260648"/>
            <a:ext cx="7772400" cy="6094912"/>
          </a:xfrm>
        </p:spPr>
        <p:txBody>
          <a:bodyPr/>
          <a:lstStyle/>
          <a:p>
            <a:r>
              <a:rPr lang="es-CO" b="1" dirty="0" smtClean="0"/>
              <a:t>1.</a:t>
            </a:r>
            <a:r>
              <a:rPr lang="es-CO" dirty="0" smtClean="0"/>
              <a:t>   Materiales que causan irritación, pero solo daños residuales menores aún en ausencia de tratamiento </a:t>
            </a:r>
            <a:r>
              <a:rPr lang="es-CO" dirty="0" smtClean="0"/>
              <a:t>médico como glicerina </a:t>
            </a:r>
            <a:r>
              <a:rPr lang="es-CO" dirty="0" smtClean="0"/>
              <a:t> Es líquido a temperatura ambiente de </a:t>
            </a:r>
            <a:r>
              <a:rPr lang="es-CO" dirty="0" smtClean="0"/>
              <a:t>25 </a:t>
            </a:r>
            <a:r>
              <a:rPr lang="es-CO" dirty="0" smtClean="0"/>
              <a:t>° C, higroscópico, inodoro, viscoso y de sabor </a:t>
            </a:r>
            <a:r>
              <a:rPr lang="es-CO" dirty="0" smtClean="0"/>
              <a:t> dulce</a:t>
            </a:r>
          </a:p>
          <a:p>
            <a:r>
              <a:rPr lang="es-CO" dirty="0" smtClean="0"/>
              <a:t>   Materiales bajo cuya exposición en condiciones de incendio no existe otro peligro que el del material combustible ordinario, como </a:t>
            </a:r>
            <a:r>
              <a:rPr lang="es-CO" dirty="0" smtClean="0"/>
              <a:t>el cloruro </a:t>
            </a:r>
            <a:r>
              <a:rPr lang="es-CO" dirty="0" smtClean="0"/>
              <a:t>de </a:t>
            </a:r>
            <a:r>
              <a:rPr lang="es-CO" dirty="0" smtClean="0"/>
              <a:t>sodio el </a:t>
            </a:r>
            <a:r>
              <a:rPr lang="es-CO" dirty="0" smtClean="0"/>
              <a:t>cloruro de sodio, </a:t>
            </a:r>
            <a:r>
              <a:rPr lang="es-CO" b="1" dirty="0" smtClean="0"/>
              <a:t>sal de mesa</a:t>
            </a:r>
            <a:r>
              <a:rPr lang="es-CO" dirty="0" smtClean="0"/>
              <a:t>, o en su forma mineral halita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404664"/>
            <a:ext cx="7772400" cy="6453336"/>
          </a:xfrm>
        </p:spPr>
        <p:txBody>
          <a:bodyPr>
            <a:normAutofit fontScale="92500"/>
          </a:bodyPr>
          <a:lstStyle/>
          <a:p>
            <a:r>
              <a:rPr lang="es-CO" dirty="0" smtClean="0"/>
              <a:t>El color rojo:</a:t>
            </a:r>
          </a:p>
          <a:p>
            <a:r>
              <a:rPr lang="es-CO" dirty="0" smtClean="0"/>
              <a:t> </a:t>
            </a:r>
            <a:r>
              <a:rPr lang="es-CO" b="1" dirty="0" smtClean="0"/>
              <a:t>4.</a:t>
            </a:r>
            <a:r>
              <a:rPr lang="es-CO" dirty="0" smtClean="0"/>
              <a:t>   Materiales que se vaporizan rápido o completamente a la temperatura a presión atmosférica </a:t>
            </a:r>
            <a:r>
              <a:rPr lang="es-CO" dirty="0" smtClean="0"/>
              <a:t>ambiental </a:t>
            </a:r>
            <a:r>
              <a:rPr lang="es-CO" dirty="0" smtClean="0"/>
              <a:t>como el </a:t>
            </a:r>
            <a:r>
              <a:rPr lang="es-CO" dirty="0" smtClean="0"/>
              <a:t>propano</a:t>
            </a:r>
            <a:r>
              <a:rPr lang="it-IT" dirty="0" smtClean="0"/>
              <a:t>un gas incoloro e </a:t>
            </a:r>
            <a:r>
              <a:rPr lang="it-IT" dirty="0" smtClean="0"/>
              <a:t>inodoro</a:t>
            </a:r>
          </a:p>
          <a:p>
            <a:r>
              <a:rPr lang="es-CO" b="1" dirty="0" smtClean="0"/>
              <a:t>3.</a:t>
            </a:r>
            <a:r>
              <a:rPr lang="es-CO" dirty="0" smtClean="0"/>
              <a:t>   Líquidos y sólidos que pueden encenderse en casi todas las condiciones de temperatura </a:t>
            </a:r>
            <a:r>
              <a:rPr lang="es-CO" dirty="0" smtClean="0"/>
              <a:t>ambiental como </a:t>
            </a:r>
            <a:r>
              <a:rPr lang="es-CO" dirty="0" smtClean="0"/>
              <a:t>la </a:t>
            </a:r>
            <a:r>
              <a:rPr lang="es-CO" dirty="0" smtClean="0"/>
              <a:t>gasolina </a:t>
            </a:r>
            <a:r>
              <a:rPr lang="es-CO" dirty="0" smtClean="0"/>
              <a:t>es una mezcla de hidrocarburos derivada del </a:t>
            </a:r>
            <a:r>
              <a:rPr lang="es-CO" dirty="0" smtClean="0"/>
              <a:t>petróleo que </a:t>
            </a:r>
            <a:r>
              <a:rPr lang="es-CO" dirty="0" smtClean="0"/>
              <a:t>se utiliza como combustible en </a:t>
            </a:r>
            <a:r>
              <a:rPr lang="es-CO" dirty="0" smtClean="0"/>
              <a:t>motores</a:t>
            </a:r>
          </a:p>
          <a:p>
            <a:r>
              <a:rPr lang="es-CO" b="1" dirty="0" smtClean="0"/>
              <a:t>2.</a:t>
            </a:r>
            <a:r>
              <a:rPr lang="es-CO" dirty="0" smtClean="0"/>
              <a:t>   Materiales que deben calentarse moderadamente o exponerse a temperaturas altas antes de que ocurra la ignición, como el </a:t>
            </a:r>
            <a:r>
              <a:rPr lang="es-CO" dirty="0" smtClean="0"/>
              <a:t> </a:t>
            </a:r>
            <a:r>
              <a:rPr lang="es-CO" dirty="0" smtClean="0"/>
              <a:t>es el gasóleo extraído del </a:t>
            </a:r>
            <a:r>
              <a:rPr lang="es-CO" dirty="0" smtClean="0"/>
              <a:t>petróleo</a:t>
            </a:r>
            <a:r>
              <a:rPr lang="es-CO" dirty="0" smtClean="0"/>
              <a:t> </a:t>
            </a:r>
            <a:r>
              <a:rPr lang="es-CO" dirty="0" smtClean="0"/>
              <a:t>petrodiésel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332656"/>
            <a:ext cx="7772400" cy="6022904"/>
          </a:xfrm>
        </p:spPr>
        <p:txBody>
          <a:bodyPr>
            <a:normAutofit fontScale="92500" lnSpcReduction="20000"/>
          </a:bodyPr>
          <a:lstStyle/>
          <a:p>
            <a:r>
              <a:rPr lang="es-CO" b="1" dirty="0" smtClean="0"/>
              <a:t>1.</a:t>
            </a:r>
            <a:r>
              <a:rPr lang="es-CO" dirty="0" smtClean="0"/>
              <a:t>   Materiales que deben precalentarse antes de que ocurra la </a:t>
            </a:r>
            <a:r>
              <a:rPr lang="es-CO" dirty="0" smtClean="0"/>
              <a:t>ignición</a:t>
            </a:r>
          </a:p>
          <a:p>
            <a:r>
              <a:rPr lang="es-CO" b="1" dirty="0" smtClean="0"/>
              <a:t>0.</a:t>
            </a:r>
            <a:r>
              <a:rPr lang="es-CO" dirty="0" smtClean="0"/>
              <a:t>   Materiales que no se queman, como el </a:t>
            </a:r>
            <a:r>
              <a:rPr lang="es-CO" dirty="0" smtClean="0"/>
              <a:t>agua</a:t>
            </a:r>
          </a:p>
          <a:p>
            <a:r>
              <a:rPr lang="es-CO" dirty="0" smtClean="0"/>
              <a:t>El color amarillo:</a:t>
            </a:r>
          </a:p>
          <a:p>
            <a:r>
              <a:rPr lang="es-CO" b="1" dirty="0" smtClean="0"/>
              <a:t>4.</a:t>
            </a:r>
            <a:r>
              <a:rPr lang="es-CO" dirty="0" smtClean="0"/>
              <a:t> Fácilmente capaz de detonar </a:t>
            </a:r>
            <a:r>
              <a:rPr lang="es-CO" dirty="0" smtClean="0"/>
              <a:t>o descomponerse </a:t>
            </a:r>
            <a:r>
              <a:rPr lang="es-CO" dirty="0" smtClean="0"/>
              <a:t>explosivamente en condiciones de temperatura y presión </a:t>
            </a:r>
            <a:r>
              <a:rPr lang="es-CO" dirty="0" smtClean="0"/>
              <a:t>normales</a:t>
            </a:r>
          </a:p>
          <a:p>
            <a:r>
              <a:rPr lang="es-CO" b="1" dirty="0" smtClean="0"/>
              <a:t>3.</a:t>
            </a:r>
            <a:r>
              <a:rPr lang="es-CO" dirty="0" smtClean="0"/>
              <a:t> Capaz de detonar o descomponerse </a:t>
            </a:r>
            <a:r>
              <a:rPr lang="es-CO" dirty="0" smtClean="0"/>
              <a:t>explosivamente</a:t>
            </a:r>
          </a:p>
          <a:p>
            <a:r>
              <a:rPr lang="es-CO" b="1" dirty="0" smtClean="0"/>
              <a:t>2.</a:t>
            </a:r>
            <a:r>
              <a:rPr lang="es-CO" dirty="0" smtClean="0"/>
              <a:t> Experimenta cambio químico violento en condiciones de temperatura y presión elevadas, reacciona violentamente con </a:t>
            </a:r>
            <a:r>
              <a:rPr lang="es-CO" dirty="0" smtClean="0"/>
              <a:t>agua</a:t>
            </a:r>
          </a:p>
          <a:p>
            <a:r>
              <a:rPr lang="es-CO" b="1" dirty="0" smtClean="0"/>
              <a:t>1.</a:t>
            </a:r>
            <a:r>
              <a:rPr lang="es-CO" dirty="0" smtClean="0"/>
              <a:t> Normalmente </a:t>
            </a:r>
            <a:r>
              <a:rPr lang="es-CO" dirty="0" smtClean="0"/>
              <a:t>estable</a:t>
            </a:r>
          </a:p>
          <a:p>
            <a:r>
              <a:rPr lang="es-CO" b="1" dirty="0" smtClean="0"/>
              <a:t>0.</a:t>
            </a:r>
            <a:r>
              <a:rPr lang="es-CO" dirty="0" smtClean="0"/>
              <a:t> Normalmente estable, incluso bajo exposición al fuego y no es reactivo con agua</a:t>
            </a:r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476672"/>
            <a:ext cx="7772400" cy="5878888"/>
          </a:xfrm>
        </p:spPr>
        <p:txBody>
          <a:bodyPr>
            <a:normAutofit fontScale="92500" lnSpcReduction="20000"/>
          </a:bodyPr>
          <a:lstStyle/>
          <a:p>
            <a:r>
              <a:rPr lang="es-CO" dirty="0" smtClean="0"/>
              <a:t>Color blanco:</a:t>
            </a:r>
          </a:p>
          <a:p>
            <a:r>
              <a:rPr lang="es-CO" dirty="0" smtClean="0"/>
              <a:t>'</a:t>
            </a:r>
            <a:r>
              <a:rPr lang="es-CO" strike="sngStrike" dirty="0" smtClean="0"/>
              <a:t>W</a:t>
            </a:r>
            <a:r>
              <a:rPr lang="es-CO" dirty="0" smtClean="0"/>
              <a:t>' - reacciona con agua de manera inusual o peligrosa, como el cianuro de </a:t>
            </a:r>
            <a:r>
              <a:rPr lang="es-CO" dirty="0" smtClean="0"/>
              <a:t>sodio un </a:t>
            </a:r>
            <a:r>
              <a:rPr lang="es-CO" dirty="0" smtClean="0"/>
              <a:t>compuesto sólido e incoloro que hidroliza fácilmente en presencia de </a:t>
            </a:r>
            <a:r>
              <a:rPr lang="es-CO" dirty="0" smtClean="0"/>
              <a:t>agua</a:t>
            </a:r>
          </a:p>
          <a:p>
            <a:r>
              <a:rPr lang="es-CO" dirty="0" smtClean="0"/>
              <a:t>'OX' o 'OXY' - oxidante, como el perclorato de </a:t>
            </a:r>
            <a:r>
              <a:rPr lang="es-CO" dirty="0" smtClean="0"/>
              <a:t>potasio</a:t>
            </a:r>
          </a:p>
          <a:p>
            <a:r>
              <a:rPr lang="es-CO" dirty="0" smtClean="0"/>
              <a:t>'COR' - corrosivo: ácido o base fuerte, como el ácido sulfúrico o el hidróxido de potasio</a:t>
            </a:r>
            <a:r>
              <a:rPr lang="es-CO" dirty="0" smtClean="0"/>
              <a:t>.</a:t>
            </a:r>
          </a:p>
          <a:p>
            <a:r>
              <a:rPr lang="es-CO" dirty="0" smtClean="0"/>
              <a:t>'BIO' - Riesgo </a:t>
            </a:r>
            <a:r>
              <a:rPr lang="es-CO" dirty="0" smtClean="0"/>
              <a:t>biológico que puede ser un virus         </a:t>
            </a:r>
          </a:p>
          <a:p>
            <a:r>
              <a:rPr lang="es-CO" dirty="0" smtClean="0"/>
              <a:t>Símbolo </a:t>
            </a:r>
            <a:r>
              <a:rPr lang="es-CO" i="1" dirty="0" smtClean="0"/>
              <a:t>radiactivo</a:t>
            </a:r>
            <a:r>
              <a:rPr lang="es-CO" dirty="0" smtClean="0"/>
              <a:t> </a:t>
            </a:r>
            <a:r>
              <a:rPr lang="es-CO" dirty="0" smtClean="0"/>
              <a:t>es la emisión de energía por la desintegración de núcleos de </a:t>
            </a:r>
            <a:r>
              <a:rPr lang="es-CO" dirty="0" smtClean="0"/>
              <a:t>átomos</a:t>
            </a:r>
          </a:p>
          <a:p>
            <a:r>
              <a:rPr lang="es-CO" dirty="0" smtClean="0"/>
              <a:t>CRYO' - </a:t>
            </a:r>
            <a:r>
              <a:rPr lang="es-CO" dirty="0" smtClean="0"/>
              <a:t>Criogénico </a:t>
            </a:r>
            <a:r>
              <a:rPr lang="es-CO" dirty="0" smtClean="0"/>
              <a:t>es el conjunto de técnicas utilizadas para enfriar un material a la temperatura de ebullición del </a:t>
            </a:r>
            <a:r>
              <a:rPr lang="es-CO" dirty="0" smtClean="0"/>
              <a:t>nitrógeno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56</TotalTime>
  <Words>40</Words>
  <Application>Microsoft Office PowerPoint</Application>
  <PresentationFormat>Presentación en pantalla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Metro</vt:lpstr>
      <vt:lpstr>NFPA 704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NFPA 704</dc:title>
  <dc:creator>sena</dc:creator>
  <cp:lastModifiedBy>sena</cp:lastModifiedBy>
  <cp:revision>1</cp:revision>
  <dcterms:created xsi:type="dcterms:W3CDTF">2010-11-24T23:29:28Z</dcterms:created>
  <dcterms:modified xsi:type="dcterms:W3CDTF">2010-11-25T00:26:07Z</dcterms:modified>
</cp:coreProperties>
</file>